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0952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2357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577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63832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93655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7693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3602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3372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5201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602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717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7242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6838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2123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4225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5181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1B2F-8DBD-42DA-8354-F3BAC201F7AE}" type="datetimeFigureOut">
              <a:rPr lang="en-IN" smtClean="0"/>
              <a:pPr/>
              <a:t>26-11-2022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FCDBC6-D377-4A9D-8351-F1C56F5DE5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8094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3CE160-5E44-48DA-0DC9-F9052E619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223" y="138023"/>
            <a:ext cx="11248845" cy="650431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mr-IN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mr-IN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mr-IN" sz="2800" dirty="0" smtClean="0"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mr-IN" sz="2800" dirty="0" smtClean="0"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mr-IN" sz="2800" dirty="0" smtClean="0"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mr-IN" sz="2800" dirty="0" smtClean="0"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mr-IN" sz="2800" dirty="0" smtClean="0"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mr-IN" sz="2800" dirty="0" smtClean="0"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mr-IN" sz="2800" dirty="0" smtClean="0"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mr-IN" sz="2800" dirty="0" smtClean="0"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US" altLang="en-US" sz="1300" b="1" dirty="0" err="1" smtClean="0">
                <a:latin typeface="Sakal Marathi" pitchFamily="2" charset="0"/>
                <a:ea typeface="Sakal Marathi" pitchFamily="2" charset="0"/>
              </a:rPr>
              <a:t>महाराष्ट्र</a:t>
            </a:r>
            <a:r>
              <a:rPr lang="en-US" altLang="en-US" sz="1300" b="1" dirty="0" smtClean="0">
                <a:latin typeface="Sakal Marathi" pitchFamily="2" charset="0"/>
                <a:ea typeface="Sakal Marathi" pitchFamily="2" charset="0"/>
              </a:rPr>
              <a:t> </a:t>
            </a:r>
            <a:r>
              <a:rPr lang="en-US" altLang="en-US" sz="1300" b="1" dirty="0" err="1" smtClean="0">
                <a:latin typeface="Sakal Marathi" pitchFamily="2" charset="0"/>
                <a:ea typeface="Sakal Marathi" pitchFamily="2" charset="0"/>
              </a:rPr>
              <a:t>शासन</a:t>
            </a:r>
            <a:r>
              <a:rPr lang="mr-IN" altLang="en-US" sz="1300" b="1" dirty="0" smtClean="0">
                <a:latin typeface="Sakal Marathi" pitchFamily="2" charset="0"/>
                <a:ea typeface="Sakal Marathi" pitchFamily="2" charset="0"/>
              </a:rPr>
              <a:t/>
            </a:r>
            <a:br>
              <a:rPr lang="mr-IN" altLang="en-US" sz="1300" b="1" dirty="0" smtClean="0">
                <a:latin typeface="Sakal Marathi" pitchFamily="2" charset="0"/>
                <a:ea typeface="Sakal Marathi" pitchFamily="2" charset="0"/>
              </a:rPr>
            </a:br>
            <a:r>
              <a:rPr lang="en-US" sz="4000" dirty="0" smtClean="0">
                <a:solidFill>
                  <a:srgbClr val="00206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  </a:t>
            </a:r>
            <a:r>
              <a:rPr lang="en-US" sz="3600" dirty="0" err="1" smtClean="0">
                <a:solidFill>
                  <a:srgbClr val="00206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सांस्कृतिक</a:t>
            </a:r>
            <a:r>
              <a:rPr lang="en-US" sz="3600" dirty="0" smtClean="0">
                <a:solidFill>
                  <a:srgbClr val="00206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कार्य</a:t>
            </a:r>
            <a:r>
              <a:rPr lang="en-US" sz="3600" dirty="0">
                <a:solidFill>
                  <a:srgbClr val="00206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संचा</a:t>
            </a:r>
            <a:r>
              <a:rPr lang="mr-IN" sz="3600" dirty="0" smtClean="0">
                <a:solidFill>
                  <a:srgbClr val="00206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ल</a:t>
            </a:r>
            <a:r>
              <a:rPr lang="en-US" sz="3600" dirty="0" err="1" smtClean="0">
                <a:solidFill>
                  <a:srgbClr val="00206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नालय</a:t>
            </a:r>
            <a:r>
              <a:rPr lang="en-US" sz="3600" dirty="0" smtClean="0">
                <a:solidFill>
                  <a:srgbClr val="00206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2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US" sz="22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IN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IN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US" sz="5300" b="1" dirty="0" err="1" smtClean="0">
                <a:solidFill>
                  <a:srgbClr val="00B0F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दृक</a:t>
            </a:r>
            <a:r>
              <a:rPr lang="en-US" sz="5300" b="1" dirty="0" smtClean="0">
                <a:solidFill>
                  <a:srgbClr val="00B0F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- </a:t>
            </a:r>
            <a:r>
              <a:rPr lang="en-US" sz="5300" b="1" dirty="0" err="1" smtClean="0">
                <a:solidFill>
                  <a:srgbClr val="00B0F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श्राव्य</a:t>
            </a:r>
            <a:r>
              <a:rPr lang="en-US" sz="5300" b="1" dirty="0" smtClean="0">
                <a:solidFill>
                  <a:srgbClr val="00B0F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5300" b="1" dirty="0" err="1" smtClean="0">
                <a:solidFill>
                  <a:srgbClr val="00B0F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केंद्र</a:t>
            </a:r>
            <a:r>
              <a:rPr lang="mr-IN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mr-IN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b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US" sz="3600" b="1" dirty="0" err="1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उद्घाटन</a:t>
            </a:r>
            <a:r>
              <a:rPr lang="en-US" sz="3600" b="1" dirty="0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समारंभ</a:t>
            </a:r>
            <a:r>
              <a:rPr lang="mr-IN" sz="3600" b="1" dirty="0" smtClean="0">
                <a:solidFill>
                  <a:srgbClr val="7030A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mr-IN" sz="3600" b="1" dirty="0" smtClean="0">
                <a:solidFill>
                  <a:srgbClr val="7030A0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IN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IN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शनिवार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दिनांक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26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नोव्हेंबर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2022 </a:t>
            </a:r>
            <a:r>
              <a:rPr lang="en-US" sz="2800" dirty="0" err="1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रोजी</a:t>
            </a:r>
            <a:r>
              <a:rPr lang="mr-IN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</a:t>
            </a:r>
            <a:r>
              <a:rPr lang="en-US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सायं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. </a:t>
            </a:r>
            <a:r>
              <a:rPr lang="en-US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4</a:t>
            </a:r>
            <a:r>
              <a:rPr lang="mr-IN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:००</a:t>
            </a:r>
            <a:r>
              <a:rPr lang="en-US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वाजता</a:t>
            </a:r>
            <a:r>
              <a:rPr lang="mr-IN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mr-IN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IN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IN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US" sz="22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स्थळ</a:t>
            </a:r>
            <a:r>
              <a:rPr lang="en-US" sz="22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: </a:t>
            </a:r>
            <a:r>
              <a:rPr lang="en-US" sz="22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स्वरालय</a:t>
            </a:r>
            <a:r>
              <a:rPr lang="en-US" sz="22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2 </a:t>
            </a:r>
            <a:r>
              <a:rPr lang="en-US" sz="22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रा</a:t>
            </a:r>
            <a:r>
              <a:rPr lang="en-US" sz="22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मजला</a:t>
            </a:r>
            <a:r>
              <a:rPr lang="en-US" sz="22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22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रवींद्र</a:t>
            </a:r>
            <a:r>
              <a:rPr lang="en-US" sz="22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नाट्य</a:t>
            </a:r>
            <a:r>
              <a:rPr lang="en-US" sz="22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मंदिर</a:t>
            </a:r>
            <a:r>
              <a:rPr lang="en-US" sz="22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22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प्रभादेवी</a:t>
            </a:r>
            <a:r>
              <a:rPr lang="en-US" sz="22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22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मुंबई</a:t>
            </a:r>
            <a:r>
              <a:rPr lang="en-IN" sz="1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IN" sz="1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US" dirty="0" smtClean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 smtClean="0">
                <a:latin typeface="Sakal Marathi" panose="02000400000000000000" pitchFamily="2" charset="0"/>
                <a:ea typeface="Calibri" panose="020F0502020204030204" pitchFamily="34" charset="0"/>
              </a:rPr>
              <a:t>सांस्कृतिक</a:t>
            </a:r>
            <a:r>
              <a:rPr lang="en-US" sz="1800" dirty="0" smtClean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800" dirty="0" err="1" smtClean="0">
                <a:latin typeface="Sakal Marathi" panose="02000400000000000000" pitchFamily="2" charset="0"/>
                <a:ea typeface="Calibri" panose="020F0502020204030204" pitchFamily="34" charset="0"/>
              </a:rPr>
              <a:t>कार्य</a:t>
            </a:r>
            <a:r>
              <a:rPr lang="en-US" sz="1800" dirty="0" smtClean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mr-IN" sz="1800" dirty="0" smtClean="0">
                <a:latin typeface="Sakal Marathi" panose="02000400000000000000" pitchFamily="2" charset="0"/>
                <a:ea typeface="Calibri" panose="020F0502020204030204" pitchFamily="34" charset="0"/>
              </a:rPr>
              <a:t>विभाग </a:t>
            </a:r>
            <a:r>
              <a:rPr lang="en-US" sz="1800" dirty="0" smtClean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7743134-E33D-3D63-4624-321022EEFDB8}"/>
              </a:ext>
            </a:extLst>
          </p:cNvPr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987209" y="353683"/>
            <a:ext cx="428625" cy="646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555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2106DF-56FB-D293-504F-BDF067BE1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81" y="138024"/>
            <a:ext cx="11809562" cy="66423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उद्देश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2DBF6D-E8F7-914B-83FD-4177FC880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928" y="1112807"/>
            <a:ext cx="10670876" cy="540876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स्वातंत्र्याच्या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अमृत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महोत्सवांतर्गत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सांस्कृतिक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कार्य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संचालनालयाच्या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अंतर्गत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असलेले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स्वरालय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हे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दृक</a:t>
            </a:r>
            <a:r>
              <a:rPr lang="mr-IN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-</a:t>
            </a:r>
            <a:r>
              <a:rPr lang="en-US" sz="2800" dirty="0" err="1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श्राव्य</a:t>
            </a:r>
            <a:r>
              <a:rPr lang="en-US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केंद्र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mr-IN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निर्मिती</a:t>
            </a:r>
            <a:r>
              <a:rPr lang="en-US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करण्यात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आले</a:t>
            </a:r>
            <a:r>
              <a:rPr lang="mr-IN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ली</a:t>
            </a:r>
            <a:r>
              <a:rPr lang="en-US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आहे</a:t>
            </a:r>
            <a:r>
              <a:rPr lang="en-US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.</a:t>
            </a:r>
          </a:p>
          <a:p>
            <a:pPr algn="just">
              <a:buNone/>
            </a:pPr>
            <a:endParaRPr lang="en-US" sz="28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algn="just"/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स्वरालय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येथे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अनेक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दुर्मिळ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ध्वनिमुद्रित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संगीत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ध्वनिचित्रफिती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छायाचित्रे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पुस्तके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यांचा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आस्वाद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घेण्यासाठी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या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केंद्राचा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वापर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करण्यात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येणार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आहे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. </a:t>
            </a:r>
            <a:endParaRPr lang="en-US" sz="2800" dirty="0" smtClean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algn="just"/>
            <a:endParaRPr lang="en-US" sz="28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algn="just"/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तसेच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या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माध्यमातून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सांस्कृतिक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कार्य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संचानालयामार्फत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आयोजित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करण्यात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आलेल्या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कार्यक्रमांचे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जतन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व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संवर्धन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करण्यात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करण्यात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येणार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आहे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. </a:t>
            </a:r>
            <a:endParaRPr lang="mr-IN" sz="2800" dirty="0" smtClean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algn="just"/>
            <a:endParaRPr lang="mr-IN" sz="2800" dirty="0" smtClean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algn="just"/>
            <a:r>
              <a:rPr lang="mr-IN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या ठिकाणी उपलब्ध असणारा दस्त ऐवज सर्वाना उपलब्ध करून देणे, हे मुख्य उद्दिष्ट आहे </a:t>
            </a:r>
            <a:endParaRPr lang="en-IN" sz="28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327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CE464F-010A-E440-843B-8E543556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41" y="155276"/>
            <a:ext cx="11792308" cy="6211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स्थापना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328449-DFAB-C3F3-0286-A0BD9A325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008" y="948905"/>
            <a:ext cx="9934604" cy="522760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सांस्कृतिक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कार्य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संचालनालयाच्या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Sakal Marathi" panose="02000400000000000000" pitchFamily="2" charset="0"/>
                <a:ea typeface="Calibri" panose="020F0502020204030204" pitchFamily="34" charset="0"/>
              </a:rPr>
              <a:t>अंतर्गत</a:t>
            </a:r>
            <a:r>
              <a:rPr lang="en-US" sz="2400" dirty="0" smtClean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Sakal Marathi" panose="02000400000000000000" pitchFamily="2" charset="0"/>
                <a:ea typeface="Calibri" panose="020F0502020204030204" pitchFamily="34" charset="0"/>
              </a:rPr>
              <a:t>स्वरालयची</a:t>
            </a:r>
            <a:r>
              <a:rPr lang="en-US" sz="2400" dirty="0" smtClean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स्थापना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1970 </a:t>
            </a:r>
            <a:r>
              <a:rPr lang="en-US" sz="2400" dirty="0" err="1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साली</a:t>
            </a:r>
            <a:r>
              <a:rPr lang="en-US" sz="24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करण्यात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आलेली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आहे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.</a:t>
            </a:r>
            <a:endParaRPr lang="en-IN" sz="24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सुरुवातील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रंगभवन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धोबीतलाव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येथे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हा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ठेवा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होता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नंतर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रविंद्र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नाट्यमंदिर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प्रभादेवी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येथे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स्थलांतर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करण्यात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आला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पुन्हा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रंगभवन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येथे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स्थलांतर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करण्यात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आला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अंतिमत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: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सन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2005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पासून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रविंद्र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नाट्य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मंदिर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येथे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स्वरालय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या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दालनात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रुपांतर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करण्यात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आले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.</a:t>
            </a:r>
            <a:endParaRPr lang="en-IN" sz="24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803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23C11D-B3F5-2845-43E1-334270630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05" y="181155"/>
            <a:ext cx="11697418" cy="5175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स्वरा</a:t>
            </a:r>
            <a:r>
              <a:rPr lang="mr-IN" b="1" dirty="0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लय</a:t>
            </a:r>
            <a:r>
              <a:rPr lang="en-US" b="1" dirty="0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येथील</a:t>
            </a:r>
            <a:r>
              <a:rPr lang="en-US" b="1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दुर्मिळ</a:t>
            </a:r>
            <a:r>
              <a:rPr lang="en-US" b="1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ठेवा</a:t>
            </a:r>
            <a:r>
              <a:rPr lang="en-US" b="1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endParaRPr lang="en-IN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72143DF9-66FA-34AE-5AEA-33AB075AFD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29239442"/>
              </p:ext>
            </p:extLst>
          </p:nvPr>
        </p:nvGraphicFramePr>
        <p:xfrm>
          <a:off x="3605842" y="1264555"/>
          <a:ext cx="5440503" cy="3003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331">
                  <a:extLst>
                    <a:ext uri="{9D8B030D-6E8A-4147-A177-3AD203B41FA5}">
                      <a16:colId xmlns:a16="http://schemas.microsoft.com/office/drawing/2014/main" xmlns="" val="4229489096"/>
                    </a:ext>
                  </a:extLst>
                </a:gridCol>
                <a:gridCol w="3308172">
                  <a:extLst>
                    <a:ext uri="{9D8B030D-6E8A-4147-A177-3AD203B41FA5}">
                      <a16:colId xmlns:a16="http://schemas.microsoft.com/office/drawing/2014/main" xmlns="" val="2691051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dirty="0" smtClean="0"/>
                        <a:t>तपशील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संख्या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384987"/>
                  </a:ext>
                </a:extLst>
              </a:tr>
              <a:tr h="407435"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स्पुल्स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9161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कॅसेटस्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	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2696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एलपी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5105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पुस्तके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22500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162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छायाचित्र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3000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315122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संचालनालयाने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आयोजित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केलेले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कार्यक्रम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16293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दुर्मिळ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लोककला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दस्तऐवज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32072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DAFAD1E-4947-A3A8-247F-1293956FF402}"/>
              </a:ext>
            </a:extLst>
          </p:cNvPr>
          <p:cNvSpPr txBox="1"/>
          <p:nvPr/>
        </p:nvSpPr>
        <p:spPr>
          <a:xfrm>
            <a:off x="3828495" y="4283336"/>
            <a:ext cx="602571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endParaRPr lang="mr-IN" sz="1400" dirty="0" smtClean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1400" dirty="0" err="1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ख्यातनाम</a:t>
            </a:r>
            <a:r>
              <a:rPr lang="en-US" sz="14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गायकांचे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गायन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(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उदा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.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कृष्णराव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फुलंब्रीकर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वसंतराव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देशपांडे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बालगंधर्व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इ.)</a:t>
            </a:r>
            <a:endParaRPr lang="en-IN" sz="14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दुर्मिळ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संगीत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नाटके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-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संगीत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मानापमान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संगीत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संशयकल्लोळ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संगीत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जय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जय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गौरीशंकर</a:t>
            </a:r>
            <a:endParaRPr lang="en-IN" sz="14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दुरदर्शनच्या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माध्यमातून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घेतलेल्या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मुलाखती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उदा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.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रानराई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प्रतिभा</a:t>
            </a:r>
            <a:r>
              <a:rPr lang="en-US" sz="1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व </a:t>
            </a:r>
            <a:r>
              <a:rPr lang="en-US" sz="1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प्रतिमा</a:t>
            </a:r>
            <a:endParaRPr lang="en-IN" sz="14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82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04AAF3-5785-2E31-BF86-1B616B5A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673" y="129396"/>
            <a:ext cx="11740550" cy="6297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दृक</a:t>
            </a:r>
            <a:r>
              <a:rPr lang="mr-IN" sz="3600" b="1" dirty="0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-</a:t>
            </a:r>
            <a:r>
              <a:rPr lang="en-US" sz="3600" b="1" dirty="0" err="1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श्राव्य</a:t>
            </a:r>
            <a:r>
              <a:rPr lang="en-US" sz="3600" b="1" dirty="0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केंद्रातील</a:t>
            </a:r>
            <a:r>
              <a:rPr lang="en-US" sz="3600" b="1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उपलब्ध</a:t>
            </a:r>
            <a:r>
              <a:rPr lang="en-US" sz="3600" b="1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सेवा</a:t>
            </a:r>
            <a:r>
              <a:rPr lang="en-US" sz="3600" b="1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IN" sz="36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IN" sz="36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220E40-8BA7-05D8-ABFB-A3A41B950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875" y="1026543"/>
            <a:ext cx="9977737" cy="4884679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छायाचित्रे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पाहणे</a:t>
            </a:r>
            <a:endParaRPr lang="en-IN" sz="24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दुर्मिळ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ध्वनिचित्रफिती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पाहणे</a:t>
            </a:r>
            <a:endParaRPr lang="en-IN" sz="24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दुर्मिळ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ध्वनीमुद्रिका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ऐकणे</a:t>
            </a:r>
            <a:endParaRPr lang="en-IN" sz="24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पुस्तकांचा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लाभ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घेणे</a:t>
            </a:r>
            <a:endParaRPr lang="en-IN" sz="24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समुह</a:t>
            </a:r>
            <a:r>
              <a:rPr lang="en-US" sz="24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चर्चा</a:t>
            </a:r>
            <a:endParaRPr lang="en-US" sz="24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dirty="0">
                <a:latin typeface="Sakal Marathi" panose="02000400000000000000" pitchFamily="2" charset="0"/>
                <a:ea typeface="Calibri" panose="020F0502020204030204" pitchFamily="34" charset="0"/>
              </a:rPr>
              <a:t>      </a:t>
            </a:r>
            <a:r>
              <a:rPr lang="en-US" dirty="0" err="1">
                <a:latin typeface="Sakal Marathi" panose="02000400000000000000" pitchFamily="2" charset="0"/>
                <a:ea typeface="Calibri" panose="020F0502020204030204" pitchFamily="34" charset="0"/>
              </a:rPr>
              <a:t>याची</a:t>
            </a:r>
            <a:r>
              <a:rPr lang="en-US" dirty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Sakal Marathi" panose="02000400000000000000" pitchFamily="2" charset="0"/>
                <a:ea typeface="Calibri" panose="020F0502020204030204" pitchFamily="34" charset="0"/>
              </a:rPr>
              <a:t>यादी</a:t>
            </a:r>
            <a:r>
              <a:rPr lang="en-US" dirty="0">
                <a:latin typeface="Sakal Marathi" panose="02000400000000000000" pitchFamily="2" charset="0"/>
                <a:ea typeface="Calibri" panose="020F0502020204030204" pitchFamily="34" charset="0"/>
              </a:rPr>
              <a:t> mahasanskruti.org </a:t>
            </a:r>
            <a:r>
              <a:rPr lang="en-US" dirty="0" err="1">
                <a:latin typeface="Sakal Marathi" panose="02000400000000000000" pitchFamily="2" charset="0"/>
                <a:ea typeface="Calibri" panose="020F0502020204030204" pitchFamily="34" charset="0"/>
              </a:rPr>
              <a:t>या</a:t>
            </a:r>
            <a:r>
              <a:rPr lang="en-US" dirty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Sakal Marathi" panose="02000400000000000000" pitchFamily="2" charset="0"/>
                <a:ea typeface="Calibri" panose="020F0502020204030204" pitchFamily="34" charset="0"/>
              </a:rPr>
              <a:t>संकेतस्थळावर</a:t>
            </a:r>
            <a:r>
              <a:rPr lang="en-US" dirty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r>
              <a:rPr lang="en-US" dirty="0" err="1">
                <a:latin typeface="Sakal Marathi" panose="02000400000000000000" pitchFamily="2" charset="0"/>
                <a:ea typeface="Calibri" panose="020F0502020204030204" pitchFamily="34" charset="0"/>
              </a:rPr>
              <a:t>स्वरालय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en-US" dirty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Sakal Marathi" panose="02000400000000000000" pitchFamily="2" charset="0"/>
                <a:ea typeface="Calibri" panose="020F0502020204030204" pitchFamily="34" charset="0"/>
              </a:rPr>
              <a:t>या</a:t>
            </a:r>
            <a:r>
              <a:rPr lang="en-US" dirty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Sakal Marathi" panose="02000400000000000000" pitchFamily="2" charset="0"/>
                <a:ea typeface="Calibri" panose="020F0502020204030204" pitchFamily="34" charset="0"/>
              </a:rPr>
              <a:t>नावाखाली</a:t>
            </a:r>
            <a:r>
              <a:rPr lang="en-US" dirty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Sakal Marathi" panose="02000400000000000000" pitchFamily="2" charset="0"/>
                <a:ea typeface="Calibri" panose="020F0502020204030204" pitchFamily="34" charset="0"/>
              </a:rPr>
              <a:t>उपलब्ध</a:t>
            </a:r>
            <a:r>
              <a:rPr lang="en-US" dirty="0"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Sakal Marathi" panose="02000400000000000000" pitchFamily="2" charset="0"/>
                <a:ea typeface="Calibri" panose="020F0502020204030204" pitchFamily="34" charset="0"/>
              </a:rPr>
              <a:t>असेल</a:t>
            </a:r>
            <a:r>
              <a:rPr lang="en-US" dirty="0">
                <a:latin typeface="Sakal Marathi" panose="02000400000000000000" pitchFamily="2" charset="0"/>
                <a:ea typeface="Calibri" panose="020F0502020204030204" pitchFamily="34" charset="0"/>
              </a:rPr>
              <a:t>.</a:t>
            </a:r>
            <a:endParaRPr lang="en-IN" sz="18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8610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7031F7-2377-365B-3A95-E414D3901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45" y="146649"/>
            <a:ext cx="11714672" cy="5607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स्वरालय</a:t>
            </a:r>
            <a:r>
              <a:rPr lang="en-US" sz="3600" b="1" dirty="0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मधील</a:t>
            </a:r>
            <a:r>
              <a:rPr lang="en-US" sz="3600" b="1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सोयींचा</a:t>
            </a:r>
            <a:r>
              <a:rPr lang="en-US" sz="3600" b="1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लाभ</a:t>
            </a:r>
            <a:r>
              <a:rPr lang="en-IN" sz="36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IN" sz="36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345314-EB01-47E5-9DD4-DDC42F237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24" y="905773"/>
            <a:ext cx="6185139" cy="565030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विद्यार्थी</a:t>
            </a:r>
            <a:endParaRPr lang="en-IN" sz="28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संशोधक</a:t>
            </a:r>
            <a:endParaRPr lang="en-IN" sz="28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पत्रकार</a:t>
            </a:r>
            <a:endParaRPr lang="en-IN" sz="28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रसिक</a:t>
            </a:r>
            <a:r>
              <a:rPr lang="en-US" sz="2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प्रेक्षक</a:t>
            </a:r>
            <a:endParaRPr lang="en-IN" sz="28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28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कलाकार</a:t>
            </a:r>
            <a:endParaRPr lang="en-US" sz="28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2800" dirty="0" err="1">
                <a:latin typeface="Sakal Marathi" panose="02000400000000000000" pitchFamily="2" charset="0"/>
                <a:ea typeface="Calibri" panose="020F0502020204030204" pitchFamily="34" charset="0"/>
              </a:rPr>
              <a:t>अधिकारी</a:t>
            </a:r>
            <a:r>
              <a:rPr lang="en-US" sz="2800" dirty="0">
                <a:latin typeface="Sakal Marathi" panose="02000400000000000000" pitchFamily="2" charset="0"/>
                <a:ea typeface="Calibri" panose="020F0502020204030204" pitchFamily="34" charset="0"/>
              </a:rPr>
              <a:t> / </a:t>
            </a:r>
            <a:r>
              <a:rPr lang="en-US" sz="2800" dirty="0" err="1" smtClean="0">
                <a:latin typeface="Sakal Marathi" panose="02000400000000000000" pitchFamily="2" charset="0"/>
                <a:ea typeface="Calibri" panose="020F0502020204030204" pitchFamily="34" charset="0"/>
              </a:rPr>
              <a:t>कर्मचारी</a:t>
            </a:r>
            <a:endParaRPr lang="mr-IN" sz="2800" dirty="0" smtClean="0"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mr-IN" sz="28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इतर </a:t>
            </a:r>
            <a:endParaRPr lang="en-US" sz="28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3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9F80A2-39D3-7CD3-B4D7-345FA295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419" y="146649"/>
            <a:ext cx="11783683" cy="10955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27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दृकश्राव्य</a:t>
            </a:r>
            <a:r>
              <a:rPr lang="en-US" sz="27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7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केंद्र</a:t>
            </a:r>
            <a:r>
              <a:rPr lang="en-US" sz="27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7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भेट</a:t>
            </a:r>
            <a:r>
              <a:rPr lang="en-US" sz="27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700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देण्यासाठी</a:t>
            </a:r>
            <a:r>
              <a:rPr lang="en-IN" sz="27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IN" sz="27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US" sz="2000" b="1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नमूना</a:t>
            </a:r>
            <a:r>
              <a:rPr lang="en-US" sz="2000" b="1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अर्ज</a:t>
            </a:r>
            <a:r>
              <a:rPr lang="en-IN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IN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mr-IN" sz="20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mr-IN" sz="20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r>
              <a:rPr lang="en-US" sz="2000" dirty="0" err="1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वैयक्तिक</a:t>
            </a:r>
            <a:r>
              <a:rPr lang="en-US" sz="20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/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समूह</a:t>
            </a:r>
            <a:r>
              <a:rPr lang="en-IN" sz="1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IN" sz="18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57A4B870-C75D-EAF3-749A-327267ECD0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6529802"/>
              </p:ext>
            </p:extLst>
          </p:nvPr>
        </p:nvGraphicFramePr>
        <p:xfrm>
          <a:off x="1958196" y="2133600"/>
          <a:ext cx="8462513" cy="461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07">
                  <a:extLst>
                    <a:ext uri="{9D8B030D-6E8A-4147-A177-3AD203B41FA5}">
                      <a16:colId xmlns:a16="http://schemas.microsoft.com/office/drawing/2014/main" xmlns="" val="3378261431"/>
                    </a:ext>
                  </a:extLst>
                </a:gridCol>
                <a:gridCol w="2814518">
                  <a:extLst>
                    <a:ext uri="{9D8B030D-6E8A-4147-A177-3AD203B41FA5}">
                      <a16:colId xmlns:a16="http://schemas.microsoft.com/office/drawing/2014/main" xmlns="" val="1929492101"/>
                    </a:ext>
                  </a:extLst>
                </a:gridCol>
                <a:gridCol w="4793988">
                  <a:extLst>
                    <a:ext uri="{9D8B030D-6E8A-4147-A177-3AD203B41FA5}">
                      <a16:colId xmlns:a16="http://schemas.microsoft.com/office/drawing/2014/main" xmlns="" val="3481921040"/>
                    </a:ext>
                  </a:extLst>
                </a:gridCol>
              </a:tblGrid>
              <a:tr h="3970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अ.क्र</a:t>
                      </a:r>
                      <a:r>
                        <a:rPr lang="en-US" sz="2000" b="1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तपशिल</a:t>
                      </a: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अर्जदाराने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भरावयाची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माहिती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1735500"/>
                  </a:ext>
                </a:extLst>
              </a:tr>
              <a:tr h="746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नाव</a:t>
                      </a:r>
                      <a:endParaRPr lang="en-US" sz="20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833992"/>
                  </a:ext>
                </a:extLst>
              </a:tr>
              <a:tr h="746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पत्ता</a:t>
                      </a:r>
                      <a:endParaRPr lang="en-US" sz="20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7545917"/>
                  </a:ext>
                </a:extLst>
              </a:tr>
              <a:tr h="746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संपर्क</a:t>
                      </a:r>
                      <a:r>
                        <a:rPr lang="en-US" sz="2000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क्रमांक</a:t>
                      </a:r>
                      <a:r>
                        <a:rPr lang="en-US" sz="2000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व </a:t>
                      </a:r>
                      <a:r>
                        <a:rPr lang="en-US" sz="2000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ईमेल</a:t>
                      </a:r>
                      <a:endParaRPr lang="en-US" sz="20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60325"/>
                  </a:ext>
                </a:extLst>
              </a:tr>
              <a:tr h="8652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समूह</a:t>
                      </a:r>
                      <a:r>
                        <a:rPr lang="en-US" sz="2000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सदस्यांची</a:t>
                      </a:r>
                      <a:r>
                        <a:rPr lang="en-US" sz="2000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नावे</a:t>
                      </a:r>
                      <a:endParaRPr lang="en-US" sz="20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१</a:t>
                      </a:r>
                    </a:p>
                    <a:p>
                      <a:r>
                        <a:rPr lang="mr-IN" dirty="0" smtClean="0"/>
                        <a:t>२</a:t>
                      </a:r>
                    </a:p>
                    <a:p>
                      <a:r>
                        <a:rPr lang="mr-IN" dirty="0" smtClean="0"/>
                        <a:t>३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0152685"/>
                  </a:ext>
                </a:extLst>
              </a:tr>
              <a:tr h="746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भेट</a:t>
                      </a:r>
                      <a:r>
                        <a:rPr lang="en-US" sz="2000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देण्याचे</a:t>
                      </a:r>
                      <a:r>
                        <a:rPr lang="en-US" sz="2000" dirty="0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akal Marathi" panose="02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कारण</a:t>
                      </a:r>
                      <a:endParaRPr lang="en-US" sz="20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IN" sz="1100" dirty="0">
                        <a:effectLst/>
                        <a:latin typeface="Sakal Marathi" panose="020004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537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47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1C60C6-9E52-6476-EA9D-C05ED2756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99" y="120770"/>
            <a:ext cx="11731924" cy="6728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संपर्क</a:t>
            </a:r>
            <a:r>
              <a:rPr lang="en-US" sz="4000" b="1" dirty="0" smtClean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साधण्याची</a:t>
            </a:r>
            <a:r>
              <a:rPr lang="en-US" sz="4000" b="1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पध्दती</a:t>
            </a:r>
            <a:r>
              <a:rPr lang="en-IN" sz="40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/>
            </a:r>
            <a:br>
              <a:rPr lang="en-IN" sz="4000" dirty="0">
                <a:solidFill>
                  <a:schemeClr val="accent2"/>
                </a:solidFill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</a:b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1C46E2-B6F7-912D-5DEB-07A8ADF7A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472" y="948906"/>
            <a:ext cx="8220973" cy="496231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ऑनलाईन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अर्ज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सादर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करणे</a:t>
            </a:r>
            <a:endParaRPr lang="en-IN" sz="20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Mahasanskruti.org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या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वेबसाईटवर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mr-IN" sz="2000" dirty="0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स्वतंत्र </a:t>
            </a:r>
            <a:r>
              <a:rPr lang="en-US" sz="2000" dirty="0" err="1" smtClean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खिडकी</a:t>
            </a:r>
            <a:endParaRPr lang="en-IN" sz="20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अर्जाचा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नमूना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भरणे</a:t>
            </a:r>
            <a:endParaRPr lang="en-IN" sz="20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ऑनलाईन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अर्ज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सादर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करणे</a:t>
            </a:r>
            <a:endParaRPr lang="en-IN" sz="20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अर्जाची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पडताळणी</a:t>
            </a:r>
            <a:endParaRPr lang="en-IN" sz="20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स्वरालयाला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भेट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देण्याची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तारीख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कळविणे</a:t>
            </a:r>
            <a:endParaRPr lang="en-IN" sz="20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स्वरालयास</a:t>
            </a: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भेट</a:t>
            </a:r>
            <a:endParaRPr lang="en-IN" sz="20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2000" dirty="0">
                <a:effectLst/>
                <a:latin typeface="Sakal Marathi" panose="02000400000000000000" pitchFamily="2" charset="0"/>
                <a:ea typeface="Calibri" panose="020F0502020204030204" pitchFamily="34" charset="0"/>
              </a:rPr>
              <a:t>Feedback</a:t>
            </a:r>
            <a:endParaRPr lang="en-IN" sz="2000" dirty="0">
              <a:effectLst/>
              <a:latin typeface="Sakal Marathi" panose="02000400000000000000" pitchFamily="2" charset="0"/>
              <a:ea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2109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872596"/>
            <a:ext cx="3010620" cy="2665562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mr-IN" sz="11500" dirty="0" smtClean="0"/>
          </a:p>
          <a:p>
            <a:pPr algn="ctr">
              <a:buNone/>
            </a:pPr>
            <a:r>
              <a:rPr lang="mr-IN" sz="11500" dirty="0" smtClean="0">
                <a:solidFill>
                  <a:schemeClr val="accent2"/>
                </a:solidFill>
              </a:rPr>
              <a:t> </a:t>
            </a:r>
            <a:endParaRPr lang="en-US" sz="11500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70735" y="1052423"/>
            <a:ext cx="54505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mr-IN" sz="9600" dirty="0" smtClean="0">
                <a:solidFill>
                  <a:schemeClr val="accent2"/>
                </a:solidFill>
              </a:rPr>
              <a:t>धन्यवाद!!!</a:t>
            </a:r>
            <a:endParaRPr lang="mr-IN" sz="96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303</Words>
  <Application>Microsoft Office PowerPoint</Application>
  <PresentationFormat>Custom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      महाराष्ट्र शासन    सांस्कृतिक कार्य संचालनालय   दृक - श्राव्य केंद्र   उद्घाटन समारंभ  शनिवार दिनांक 26 नोव्हेंबर 2022 रोजी, सायं. 4:०० वाजता  स्थळ : स्वरालय, 2 रा मजला, रवींद्र नाट्य मंदिर, प्रभादेवी, मुंबई  सांस्कृतिक कार्य विभाग  </vt:lpstr>
      <vt:lpstr>उद्देश</vt:lpstr>
      <vt:lpstr>स्थापना</vt:lpstr>
      <vt:lpstr>स्वरालय येथील दुर्मिळ ठेवा </vt:lpstr>
      <vt:lpstr>दृक-श्राव्य केंद्रातील उपलब्ध सेवा  </vt:lpstr>
      <vt:lpstr>स्वरालय मधील सोयींचा लाभ </vt:lpstr>
      <vt:lpstr>दृकश्राव्य केंद्र भेट देण्यासाठी  नमूना अर्ज  वैयक्तिक / समूह </vt:lpstr>
      <vt:lpstr>संपर्क साधण्याची पध्दती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सांस्कृतिक कार्य संचानालय  आयोजित दृकश्राव्य केंद्र उद्घाटन समारंभ शनिवार दिनांक 26 नोव्हेंबर 2022 रोजी सायं. 4 वाजता स्थळ : स्वरालय, 2 रा मजला, रवींद्र नाट्य मंदिर, प्रभादेवी, मुंबई </dc:title>
  <dc:creator>admin</dc:creator>
  <cp:lastModifiedBy>Admin</cp:lastModifiedBy>
  <cp:revision>11</cp:revision>
  <dcterms:created xsi:type="dcterms:W3CDTF">2022-11-26T08:22:44Z</dcterms:created>
  <dcterms:modified xsi:type="dcterms:W3CDTF">2022-11-26T13:01:38Z</dcterms:modified>
</cp:coreProperties>
</file>